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Slab"/>
      <p:regular r:id="rId19"/>
    </p:embeddedFont>
    <p:embeddedFont>
      <p:font typeface="Roboto Slab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nkedin.com/in/shreyabhuwania03/" TargetMode="External"/><Relationship Id="rId2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Space PM Fellowship Teardown &amp; Industry Benchmarking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Comparative UX/Content Analysis &amp; Strategic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Shreya Bhuwania (VIT University 21BCE11266)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753" y="848797"/>
            <a:ext cx="6119693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SWOT Analysis – Product Space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229683" y="2074069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91753" y="2501384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AI-first hands-on PM curriculum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1753" y="2886789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mentor community &amp; 1:1 access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1753" y="3272195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 project delivery experience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1753" y="3657600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1-year placement support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6934" y="2154674"/>
            <a:ext cx="4636413" cy="4636413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140512"/>
            <a:ext cx="295751" cy="3696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29813" y="1565196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Weaknesses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929813" y="1992511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Dense info display, poor CTA design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9929813" y="2377916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proof of alumni conversions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929813" y="2763322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Generic, Cluttered testimonial section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9929813" y="3148727"/>
            <a:ext cx="400883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Inconsistent and unoptimized Call-to-Action (CTA) design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9929813" y="3850362"/>
            <a:ext cx="400883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Ambiguous value proposition/fit for diverse experience levels</a:t>
            </a:r>
            <a:endParaRPr lang="en-US" sz="15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34" y="2154674"/>
            <a:ext cx="4636413" cy="4636413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611" y="3140512"/>
            <a:ext cx="295751" cy="36968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29813" y="4971931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Threats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9929813" y="5399246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HelloPM &amp; Upraised scaling fast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9929813" y="5784652"/>
            <a:ext cx="400883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churn from info overload/ unclear value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9929813" y="6486287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Rising niche PM program competition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9929813" y="6871692"/>
            <a:ext cx="400883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Shifting market demands for PM skills</a:t>
            </a:r>
            <a:endParaRPr lang="en-US" sz="15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934" y="2154674"/>
            <a:ext cx="4636413" cy="4636413"/>
          </a:xfrm>
          <a:prstGeom prst="rect">
            <a:avLst/>
          </a:prstGeom>
        </p:spPr>
      </p:pic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11" y="5435322"/>
            <a:ext cx="295751" cy="36968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2229683" y="4779288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Opportunities</a:t>
            </a:r>
            <a:endParaRPr lang="en-US" sz="1900" dirty="0"/>
          </a:p>
        </p:txBody>
      </p:sp>
      <p:sp>
        <p:nvSpPr>
          <p:cNvPr id="26" name="Text 18"/>
          <p:cNvSpPr/>
          <p:nvPr/>
        </p:nvSpPr>
        <p:spPr>
          <a:xfrm>
            <a:off x="691753" y="5206603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UX for conversion journeys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691753" y="5592008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trust markers (logos/data)</a:t>
            </a:r>
            <a:endParaRPr lang="en-US" sz="1550" dirty="0"/>
          </a:p>
        </p:txBody>
      </p:sp>
      <p:sp>
        <p:nvSpPr>
          <p:cNvPr id="28" name="Text 20"/>
          <p:cNvSpPr/>
          <p:nvPr/>
        </p:nvSpPr>
        <p:spPr>
          <a:xfrm>
            <a:off x="691753" y="5977414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AI-first aspect more visually</a:t>
            </a:r>
            <a:endParaRPr lang="en-US" sz="1550" dirty="0"/>
          </a:p>
        </p:txBody>
      </p:sp>
      <p:sp>
        <p:nvSpPr>
          <p:cNvPr id="29" name="Text 21"/>
          <p:cNvSpPr/>
          <p:nvPr/>
        </p:nvSpPr>
        <p:spPr>
          <a:xfrm>
            <a:off x="691753" y="6362819"/>
            <a:ext cx="40087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mobile responsiveness</a:t>
            </a:r>
            <a:endParaRPr lang="en-US" sz="1550" dirty="0"/>
          </a:p>
        </p:txBody>
      </p:sp>
      <p:sp>
        <p:nvSpPr>
          <p:cNvPr id="30" name="Text 22"/>
          <p:cNvSpPr/>
          <p:nvPr/>
        </p:nvSpPr>
        <p:spPr>
          <a:xfrm>
            <a:off x="691753" y="6748224"/>
            <a:ext cx="4008715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content for persona-specific needs </a:t>
            </a:r>
            <a:endParaRPr lang="en-US" sz="1550" dirty="0"/>
          </a:p>
        </p:txBody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934" y="2154674"/>
            <a:ext cx="4636413" cy="4636413"/>
          </a:xfrm>
          <a:prstGeom prst="rect">
            <a:avLst/>
          </a:prstGeom>
        </p:spPr>
      </p:pic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435322"/>
            <a:ext cx="295751" cy="3696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182"/>
            <a:ext cx="9111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193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Short-Term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50701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Top-Fold At-a-Glance Card: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Show duration, fee, next cohort start date, and key outcome in one quick summary box at the top.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81607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Sticky CTA: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Uniform “Apply Now for Aug Cohort” button that stays visible.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9610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Placement Proof: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 company logos of alumni placements and a headline like “83% placed at leading firms”.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216193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🟢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Mid-Term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4357" y="275070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Curriculum View: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tabs or accordions for each module to reduce page length and improve user focus.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4357" y="428160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Segmented Testimonials: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Filter by “Students,” “Career Switchers,” or “AI-Focused PMs” with short impactful quotes.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581251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Fellowship Roadmap: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 an infographic showing key stages (Foundation ➔ Build ➔ Launch ➔ Place).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216193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🔵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Long-Term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3496" y="275070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Impact Metrics: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Live placement data, average salary hikes, and cohort diversity statistics.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3496" y="428160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Personalised Content: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A/B test hero headlines or program highlights for different segments visiting the page.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3496" y="581251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Mobile UX: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Redesign for faster loading, bigger CTA buttons, and better card-based layout.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14449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 !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65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by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Shreya Bhuwania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83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https://www.linkedin.com/in/shreyabhuwania03/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97" y="3847624"/>
            <a:ext cx="27218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831056" y="1729264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447681" y="1762839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About Product Space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750689" y="2600682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831056" y="2640806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1447681" y="2674382"/>
            <a:ext cx="348996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Benchmarking</a:t>
            </a:r>
            <a:endParaRPr lang="en-US" sz="2100" dirty="0"/>
          </a:p>
        </p:txBody>
      </p:sp>
      <p:sp>
        <p:nvSpPr>
          <p:cNvPr id="9" name="Shape 7"/>
          <p:cNvSpPr/>
          <p:nvPr/>
        </p:nvSpPr>
        <p:spPr>
          <a:xfrm>
            <a:off x="750689" y="3512225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831056" y="3552349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1447681" y="3585924"/>
            <a:ext cx="301406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Persona &amp; Journey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50689" y="4423767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831056" y="4463891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1447681" y="4497467"/>
            <a:ext cx="305502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Pain Point Prioritization</a:t>
            </a:r>
            <a:endParaRPr lang="en-US" sz="2100" dirty="0"/>
          </a:p>
        </p:txBody>
      </p:sp>
      <p:sp>
        <p:nvSpPr>
          <p:cNvPr id="15" name="Shape 13"/>
          <p:cNvSpPr/>
          <p:nvPr/>
        </p:nvSpPr>
        <p:spPr>
          <a:xfrm>
            <a:off x="750689" y="5335310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831056" y="5375434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1447681" y="5409009"/>
            <a:ext cx="324838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&amp; UX Comparison</a:t>
            </a:r>
            <a:endParaRPr lang="en-US" sz="2100" dirty="0"/>
          </a:p>
        </p:txBody>
      </p:sp>
      <p:sp>
        <p:nvSpPr>
          <p:cNvPr id="18" name="Shape 16"/>
          <p:cNvSpPr/>
          <p:nvPr/>
        </p:nvSpPr>
        <p:spPr>
          <a:xfrm>
            <a:off x="750689" y="6246852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9" name="Text 17"/>
          <p:cNvSpPr/>
          <p:nvPr/>
        </p:nvSpPr>
        <p:spPr>
          <a:xfrm>
            <a:off x="831056" y="6286976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1447681" y="6320552"/>
            <a:ext cx="323385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Metrics &amp; SWOT Analysis</a:t>
            </a:r>
            <a:endParaRPr lang="en-US" sz="2100" dirty="0"/>
          </a:p>
        </p:txBody>
      </p:sp>
      <p:sp>
        <p:nvSpPr>
          <p:cNvPr id="21" name="Shape 19"/>
          <p:cNvSpPr/>
          <p:nvPr/>
        </p:nvSpPr>
        <p:spPr>
          <a:xfrm>
            <a:off x="750689" y="7158395"/>
            <a:ext cx="482560" cy="48256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2" name="Text 20"/>
          <p:cNvSpPr/>
          <p:nvPr/>
        </p:nvSpPr>
        <p:spPr>
          <a:xfrm>
            <a:off x="831056" y="7198519"/>
            <a:ext cx="321707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1447681" y="7232094"/>
            <a:ext cx="430720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Strategic Recommendations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8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About Product Space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18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2022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340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Offering: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Cohort-based, AI-first Product Management Fellowship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020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Audience: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Students, freshers, young PM aspirants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39185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Differentiator: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AI-stack integrated workflow, 1:1 mentor access, proof-of-work product launches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92275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Placement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 year, interview prep, resume coaching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6270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Landscape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1385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321385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91770" y="321385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Audience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197215" y="321385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USP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6417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Space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86417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91770" y="386417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Students/Freshers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7215" y="386417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AI-first PM with project delivery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144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HelloPM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717" y="451449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2021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591770" y="451449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professionals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197215" y="451449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Mentorship-driven, case-based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648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Upraised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717" y="516481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2019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591770" y="51648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Career switchers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215" y="5164812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placement + job guarantee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NextLeap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717" y="581513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2021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591770" y="581513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 tech audience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197215" y="5815132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Peer learning, upskilling stack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389" y="504825"/>
            <a:ext cx="6066353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Persona: Arjun Sharma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6389" y="1550313"/>
            <a:ext cx="6456998" cy="2777966"/>
          </a:xfrm>
          <a:prstGeom prst="roundRect">
            <a:avLst>
              <a:gd name="adj" fmla="val 9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4009" y="1557933"/>
            <a:ext cx="6441757" cy="1714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25818" y="1674614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👤</a:t>
            </a:r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 1: Arjun Sharma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344" y="2074545"/>
            <a:ext cx="1080968" cy="108096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44009" y="3272195"/>
            <a:ext cx="6441757" cy="524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825818" y="3388876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Final-year CS student, BITS Goa. Seeking first PM role.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4009" y="3796427"/>
            <a:ext cx="6441757" cy="524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25818" y="3913108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Secure PM role via hands-on training &amp; placement.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6389" y="4532828"/>
            <a:ext cx="319480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😬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Pain Points (Current Page):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6389" y="5006340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overload, dense text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6389" y="5360789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visible placement proof (company logos)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36389" y="5715238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Unsure if program fits a fresher's level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6389" y="6187916"/>
            <a:ext cx="227302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🙌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Needs: 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6389" y="6661428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"At-a-glance" program summary (fee, duration, outcome)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6389" y="7015877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 proof of outcomes (alumni logos, success stories)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6389" y="7370326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project-based learning and AI tool integration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544633" y="1550313"/>
            <a:ext cx="6456998" cy="2767846"/>
          </a:xfrm>
          <a:prstGeom prst="roundRect">
            <a:avLst>
              <a:gd name="adj" fmla="val 9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552253" y="1557933"/>
            <a:ext cx="6441757" cy="1704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734062" y="1674614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👩‍💻</a:t>
            </a:r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 2: Priya Desai</a:t>
            </a:r>
            <a:endParaRPr lang="en-US" sz="140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708" y="2074545"/>
            <a:ext cx="1070848" cy="1070848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7552253" y="3262074"/>
            <a:ext cx="6441757" cy="524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7734062" y="3378756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4-year experienced Software Engineer. Seeking PM career pivot.</a:t>
            </a:r>
            <a:endParaRPr lang="en-US" sz="1400" dirty="0"/>
          </a:p>
        </p:txBody>
      </p:sp>
      <p:sp>
        <p:nvSpPr>
          <p:cNvPr id="25" name="Shape 21"/>
          <p:cNvSpPr/>
          <p:nvPr/>
        </p:nvSpPr>
        <p:spPr>
          <a:xfrm>
            <a:off x="7552253" y="3786307"/>
            <a:ext cx="6441757" cy="524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7734062" y="3902988"/>
            <a:ext cx="607814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Transition into strategic PM role, leverage tech background.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7544633" y="4522708"/>
            <a:ext cx="319480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😬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Pain Points (Current Page):</a:t>
            </a:r>
            <a:endParaRPr lang="en-US" sz="1750" dirty="0"/>
          </a:p>
        </p:txBody>
      </p:sp>
      <p:sp>
        <p:nvSpPr>
          <p:cNvPr id="28" name="Text 24"/>
          <p:cNvSpPr/>
          <p:nvPr/>
        </p:nvSpPr>
        <p:spPr>
          <a:xfrm>
            <a:off x="7544633" y="4996220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Unclear AI-first differentiation/value</a:t>
            </a:r>
            <a:endParaRPr lang="en-US" sz="1400" dirty="0"/>
          </a:p>
        </p:txBody>
      </p:sp>
      <p:sp>
        <p:nvSpPr>
          <p:cNvPr id="29" name="Text 25"/>
          <p:cNvSpPr/>
          <p:nvPr/>
        </p:nvSpPr>
        <p:spPr>
          <a:xfrm>
            <a:off x="7544633" y="5350669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ROI/salary increment data for experienced hires</a:t>
            </a:r>
            <a:endParaRPr lang="en-US" sz="1400" dirty="0"/>
          </a:p>
        </p:txBody>
      </p:sp>
      <p:sp>
        <p:nvSpPr>
          <p:cNvPr id="30" name="Text 26"/>
          <p:cNvSpPr/>
          <p:nvPr/>
        </p:nvSpPr>
        <p:spPr>
          <a:xfrm>
            <a:off x="7544633" y="5705118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Uncertainty about cohort diversity (mix of experience)</a:t>
            </a:r>
            <a:endParaRPr lang="en-US" sz="1400" dirty="0"/>
          </a:p>
        </p:txBody>
      </p:sp>
      <p:sp>
        <p:nvSpPr>
          <p:cNvPr id="31" name="Text 27"/>
          <p:cNvSpPr/>
          <p:nvPr/>
        </p:nvSpPr>
        <p:spPr>
          <a:xfrm>
            <a:off x="7544633" y="6177796"/>
            <a:ext cx="227302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🙌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Needs: </a:t>
            </a:r>
            <a:endParaRPr lang="en-US" sz="1750" dirty="0"/>
          </a:p>
        </p:txBody>
      </p:sp>
      <p:sp>
        <p:nvSpPr>
          <p:cNvPr id="32" name="Text 28"/>
          <p:cNvSpPr/>
          <p:nvPr/>
        </p:nvSpPr>
        <p:spPr>
          <a:xfrm>
            <a:off x="7544633" y="6651307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value of AI-stack for experienced professionals</a:t>
            </a:r>
            <a:endParaRPr lang="en-US" sz="1400" dirty="0"/>
          </a:p>
        </p:txBody>
      </p:sp>
      <p:sp>
        <p:nvSpPr>
          <p:cNvPr id="33" name="Text 29"/>
          <p:cNvSpPr/>
          <p:nvPr/>
        </p:nvSpPr>
        <p:spPr>
          <a:xfrm>
            <a:off x="7544633" y="7005757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metrics/testimonials from career switchers</a:t>
            </a:r>
            <a:endParaRPr lang="en-US" sz="1400" dirty="0"/>
          </a:p>
        </p:txBody>
      </p:sp>
      <p:sp>
        <p:nvSpPr>
          <p:cNvPr id="34" name="Text 30"/>
          <p:cNvSpPr/>
          <p:nvPr/>
        </p:nvSpPr>
        <p:spPr>
          <a:xfrm>
            <a:off x="7544633" y="7360206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 on networking, mentorship quality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442" y="531376"/>
            <a:ext cx="8293418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Journey Mapping: Intent → Decision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5442" y="1520547"/>
            <a:ext cx="13279517" cy="6177558"/>
          </a:xfrm>
          <a:prstGeom prst="roundRect">
            <a:avLst>
              <a:gd name="adj" fmla="val 4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3062" y="1528167"/>
            <a:ext cx="13264277" cy="1018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6419" y="1651516"/>
            <a:ext cx="1447205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717244" y="1651516"/>
            <a:ext cx="1999178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Action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110043" y="1651516"/>
            <a:ext cx="2525792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State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029456" y="1651516"/>
            <a:ext cx="2830830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Pain Point (Current Page)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253907" y="1651516"/>
            <a:ext cx="2500432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 (Redesign)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683062" y="2546628"/>
            <a:ext cx="13264277" cy="9927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76419" y="2669977"/>
            <a:ext cx="14472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2717244" y="2669977"/>
            <a:ext cx="19991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Scans top fold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10043" y="2669977"/>
            <a:ext cx="25257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Overwhelmed / Curious</a:t>
            </a:r>
            <a:endParaRPr lang="en-US" sz="15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043" y="3094434"/>
            <a:ext cx="321588" cy="32158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029456" y="2669977"/>
            <a:ext cx="2830830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quick program summary; unclear AI value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253907" y="2669977"/>
            <a:ext cx="2500432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"At-a-Glance" card; concise AI value prop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3062" y="3539371"/>
            <a:ext cx="13264277" cy="992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6419" y="3662720"/>
            <a:ext cx="14472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2717244" y="3662720"/>
            <a:ext cx="19991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Reads content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110043" y="3662720"/>
            <a:ext cx="25257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Skeptical / Evaluating</a:t>
            </a:r>
            <a:endParaRPr lang="en-US" sz="150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043" y="4087178"/>
            <a:ext cx="321588" cy="32158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029456" y="3662720"/>
            <a:ext cx="2830830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Text-heavy curriculum; generic testimonials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1253907" y="3662720"/>
            <a:ext cx="2500432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curriculum; diverse alumni stories</a:t>
            </a:r>
            <a:endParaRPr lang="en-US" sz="1500" dirty="0"/>
          </a:p>
        </p:txBody>
      </p:sp>
      <p:sp>
        <p:nvSpPr>
          <p:cNvPr id="24" name="Shape 20"/>
          <p:cNvSpPr/>
          <p:nvPr/>
        </p:nvSpPr>
        <p:spPr>
          <a:xfrm>
            <a:off x="683062" y="4532114"/>
            <a:ext cx="13264277" cy="9927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876419" y="4655463"/>
            <a:ext cx="14472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717244" y="4655463"/>
            <a:ext cx="19991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Seeks outcomes</a:t>
            </a:r>
            <a:endParaRPr lang="en-US" sz="1500" dirty="0"/>
          </a:p>
        </p:txBody>
      </p:sp>
      <p:sp>
        <p:nvSpPr>
          <p:cNvPr id="27" name="Text 23"/>
          <p:cNvSpPr/>
          <p:nvPr/>
        </p:nvSpPr>
        <p:spPr>
          <a:xfrm>
            <a:off x="5110043" y="4655463"/>
            <a:ext cx="25257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Anxious / ROI-Focused</a:t>
            </a:r>
            <a:endParaRPr lang="en-US" sz="1500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43" y="5079921"/>
            <a:ext cx="321588" cy="321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8029456" y="4655463"/>
            <a:ext cx="2830830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visual placement proof / growth data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11253907" y="4655463"/>
            <a:ext cx="2500432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"Alumni At" section with logos &amp; growth stats</a:t>
            </a:r>
            <a:endParaRPr lang="en-US" sz="1500" dirty="0"/>
          </a:p>
        </p:txBody>
      </p:sp>
      <p:sp>
        <p:nvSpPr>
          <p:cNvPr id="31" name="Shape 26"/>
          <p:cNvSpPr/>
          <p:nvPr/>
        </p:nvSpPr>
        <p:spPr>
          <a:xfrm>
            <a:off x="683062" y="5524857"/>
            <a:ext cx="13264277" cy="992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876419" y="5648206"/>
            <a:ext cx="14472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Considering</a:t>
            </a:r>
            <a:endParaRPr lang="en-US" sz="1500" dirty="0"/>
          </a:p>
        </p:txBody>
      </p:sp>
      <p:sp>
        <p:nvSpPr>
          <p:cNvPr id="33" name="Text 28"/>
          <p:cNvSpPr/>
          <p:nvPr/>
        </p:nvSpPr>
        <p:spPr>
          <a:xfrm>
            <a:off x="2717244" y="5648206"/>
            <a:ext cx="19991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Finds details</a:t>
            </a:r>
            <a:endParaRPr lang="en-US" sz="1500" dirty="0"/>
          </a:p>
        </p:txBody>
      </p:sp>
      <p:sp>
        <p:nvSpPr>
          <p:cNvPr id="34" name="Text 29"/>
          <p:cNvSpPr/>
          <p:nvPr/>
        </p:nvSpPr>
        <p:spPr>
          <a:xfrm>
            <a:off x="5110043" y="5648206"/>
            <a:ext cx="25257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Frustrated</a:t>
            </a:r>
            <a:endParaRPr lang="en-US" sz="1500" dirty="0"/>
          </a:p>
        </p:txBody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043" y="6072664"/>
            <a:ext cx="321588" cy="321588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8029456" y="5648206"/>
            <a:ext cx="2830830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Unclear pricing; inconsistent CTAs</a:t>
            </a:r>
            <a:endParaRPr lang="en-US" sz="1500" dirty="0"/>
          </a:p>
        </p:txBody>
      </p:sp>
      <p:sp>
        <p:nvSpPr>
          <p:cNvPr id="37" name="Text 31"/>
          <p:cNvSpPr/>
          <p:nvPr/>
        </p:nvSpPr>
        <p:spPr>
          <a:xfrm>
            <a:off x="11253907" y="5648206"/>
            <a:ext cx="2500432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Transparent fees; prominent, sticky CTA</a:t>
            </a:r>
            <a:endParaRPr lang="en-US" sz="1500" dirty="0"/>
          </a:p>
        </p:txBody>
      </p:sp>
      <p:sp>
        <p:nvSpPr>
          <p:cNvPr id="38" name="Shape 32"/>
          <p:cNvSpPr/>
          <p:nvPr/>
        </p:nvSpPr>
        <p:spPr>
          <a:xfrm>
            <a:off x="683062" y="6517600"/>
            <a:ext cx="13264277" cy="11728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9" name="Text 33"/>
          <p:cNvSpPr/>
          <p:nvPr/>
        </p:nvSpPr>
        <p:spPr>
          <a:xfrm>
            <a:off x="876419" y="6640949"/>
            <a:ext cx="14472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</a:t>
            </a:r>
            <a:endParaRPr lang="en-US" sz="1500" dirty="0"/>
          </a:p>
        </p:txBody>
      </p:sp>
      <p:sp>
        <p:nvSpPr>
          <p:cNvPr id="40" name="Text 34"/>
          <p:cNvSpPr/>
          <p:nvPr/>
        </p:nvSpPr>
        <p:spPr>
          <a:xfrm>
            <a:off x="2717244" y="6640949"/>
            <a:ext cx="19991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Nears conversion</a:t>
            </a:r>
            <a:endParaRPr lang="en-US" sz="1500" dirty="0"/>
          </a:p>
        </p:txBody>
      </p:sp>
      <p:sp>
        <p:nvSpPr>
          <p:cNvPr id="41" name="Text 35"/>
          <p:cNvSpPr/>
          <p:nvPr/>
        </p:nvSpPr>
        <p:spPr>
          <a:xfrm>
            <a:off x="5110043" y="6640949"/>
            <a:ext cx="25257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Hesitant</a:t>
            </a:r>
            <a:endParaRPr lang="en-US" sz="1500" dirty="0"/>
          </a:p>
        </p:txBody>
      </p:sp>
      <p:pic>
        <p:nvPicPr>
          <p:cNvPr id="4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043" y="7065407"/>
            <a:ext cx="364569" cy="323969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8029456" y="6640949"/>
            <a:ext cx="283083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Lacks trust signals / urgency</a:t>
            </a:r>
            <a:endParaRPr lang="en-US" sz="1500" dirty="0"/>
          </a:p>
        </p:txBody>
      </p:sp>
      <p:sp>
        <p:nvSpPr>
          <p:cNvPr id="44" name="Text 37"/>
          <p:cNvSpPr/>
          <p:nvPr/>
        </p:nvSpPr>
        <p:spPr>
          <a:xfrm>
            <a:off x="11253907" y="6640949"/>
            <a:ext cx="2500432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Trust badges; conversion urgency (e.g., cohort countdown)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029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Prioritized Pain Points (ICE Score)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3170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Placement Evidence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48070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 9, Confidence: 9, Ease: 8, ICE score: 648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568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Long, Unstructured Layout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863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 8, Confidence: 8, Ease: 8,  ICE score: 512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396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Inconsistent CTA Buttons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4863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 7, Confidence: 8, Ease: 8,  ICE score: 448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4252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Overloaded Testimonial Section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863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 6, Confidence: 8, Ease: 9,  ICE score: 432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018"/>
            <a:ext cx="51467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Competitor Comparison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03621"/>
            <a:ext cx="13042821" cy="4642961"/>
          </a:xfrm>
          <a:prstGeom prst="roundRect">
            <a:avLst>
              <a:gd name="adj" fmla="val 7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112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700" y="2454950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811191" y="2454950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Space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591181" y="24549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HelloPM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196626" y="2454950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Upraised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280934" y="2454950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NextLeap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96156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700" y="3105269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Curriculum Clarity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811191" y="3105269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Text-heavy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591181" y="310526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Modular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196626" y="3105269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280934" y="3105269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Step-based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61188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700" y="3755588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Placement Proof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811191" y="3755588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Missing logos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591181" y="375558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⚠️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Quotes only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196626" y="3755588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Logo grid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280934" y="3755588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⚠️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Selective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26219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700" y="4405908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UX Layout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811191" y="4405908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Weak visual hierarchy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591181" y="440590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Very clean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196626" y="4405908"/>
            <a:ext cx="16230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Sleek/sales-ready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280934" y="4405908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cards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27542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700" y="5419130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CTA Design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811191" y="5419130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Sporadic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591181" y="54191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Sticky CTA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196626" y="5419130"/>
            <a:ext cx="16230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Repeated CTA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280934" y="5419130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Obvious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628864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700" y="6432352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Stack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3811191" y="6432352"/>
            <a:ext cx="2318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Core offering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591181" y="64323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⚠️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Supplements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196626" y="6432352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Not focused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280934" y="6432352"/>
            <a:ext cx="2321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Not prominent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148"/>
            <a:ext cx="67566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Metrics Evaluation Framework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817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was this feature/page built? → To convert student traffic into full-time PM fellows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39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to know they’re aware? → Awareness = Page visits, time on page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661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to know they're using it? → Adoption = Form fills, mentor call requests, project submission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84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Metrics Table: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(No actual metrics as I dont have the data)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702254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01410" y="47098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85358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Metric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85358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 Interviews prepped, % PM placed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36019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550390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Awareness Metric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50390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 landing visitors scroll to curriculum block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601051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61542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Adoption Metric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61542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fills, mentor sessions scheduled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2025-07-23T15:16:21Z</dcterms:created>
  <dcterms:modified xsi:type="dcterms:W3CDTF">2025-07-23T15:16:21Z</dcterms:modified>
</cp:coreProperties>
</file>